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iAZ/nvgW2zZHijDvM4Ql5UIvy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1a0017c21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e1a0017c21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1a0017c21_4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e1a0017c21_4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1a0017c21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모델링을 마친 상태며 다음 주에 실체 출력물을 수령할 예정이다.</a:t>
            </a:r>
            <a:endParaRPr/>
          </a:p>
        </p:txBody>
      </p:sp>
      <p:sp>
        <p:nvSpPr>
          <p:cNvPr id="215" name="Google Shape;215;g2e1a0017c21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1a0017c21_4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e1a0017c21_4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1a0017c21_4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e1a0017c21_4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실제데이터(실제로 우리가 직접측정)을 우리가 만든 모델로 예측을 해보았다. 실제값이랑 차이가 좀 발생했다. 이는 심박을 측정하는 기기의 차이와 실험하는 환경의 차이 때문이 원인이라고 생각한다. 그래서 우리는 우리가 실제로 측정한 데이터를 기반으로 학습을 다시 진행할 예정이다. </a:t>
            </a:r>
            <a:endParaRPr/>
          </a:p>
        </p:txBody>
      </p:sp>
      <p:sp>
        <p:nvSpPr>
          <p:cNvPr id="266" name="Google Shape;26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 내용 추가 필요.</a:t>
            </a:r>
            <a:endParaRPr/>
          </a:p>
        </p:txBody>
      </p:sp>
      <p:sp>
        <p:nvSpPr>
          <p:cNvPr id="116" name="Google Shape;11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-KR" sz="1200"/>
              <a:t>손목 착용 디바이스</a:t>
            </a:r>
            <a:r>
              <a:rPr lang="ko-KR" sz="1200"/>
              <a:t> : 내부에 장착된 PPG 센서를 이용하여 심박수를 추출함.</a:t>
            </a:r>
            <a:endParaRPr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-KR" sz="1200"/>
              <a:t>흉골 착용 디바이스</a:t>
            </a:r>
            <a:r>
              <a:rPr lang="ko-KR" sz="1200"/>
              <a:t> : 가속도 센서로 수면자세를 판단하고, 사용자가 깊은 수면단계일 경우 소량의 진동자극을 주어 몸을 뒤척이게 만들어 최종적으로 다른 수면자세를 취하도록 유도한다.</a:t>
            </a:r>
            <a:endParaRPr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-KR" sz="1200"/>
              <a:t>모바일 앱(App)</a:t>
            </a:r>
            <a:r>
              <a:rPr lang="ko-KR" sz="1200"/>
              <a:t> : 클라이언트 UI가 표현되는 어플리케이션으로, 손목과 흉골 디바이스와 연결되어 심박수, 가속도 정보를 수신하고, 이를 이용하여 수면단계와 수면자세를 판별하는 딥러닝 모델이 탑재되어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1a0017c21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e1a0017c21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NuZMm_mkpdEn4rLLWm8E7PNAEarBL00D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97574" y="1370489"/>
            <a:ext cx="9311201" cy="15903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 캡스턴 디자인 중간발표</a:t>
            </a:r>
            <a:endParaRPr b="1" i="0" sz="4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469260" y="3404741"/>
            <a:ext cx="7367827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지지직</a:t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201901749 박종현  201901761 이제욱  201901764 이태우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 flipH="1" rot="-1543482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1a0017c21_1_2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2e1a0017c21_1_29"/>
          <p:cNvSpPr txBox="1"/>
          <p:nvPr/>
        </p:nvSpPr>
        <p:spPr>
          <a:xfrm>
            <a:off x="1632605" y="323896"/>
            <a:ext cx="14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2e1a0017c21_1_29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</a:t>
            </a:r>
            <a:endParaRPr/>
          </a:p>
        </p:txBody>
      </p:sp>
      <p:sp>
        <p:nvSpPr>
          <p:cNvPr id="194" name="Google Shape;194;g2e1a0017c21_1_29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5" name="Google Shape;195;g2e1a0017c21_1_29"/>
          <p:cNvSpPr txBox="1"/>
          <p:nvPr/>
        </p:nvSpPr>
        <p:spPr>
          <a:xfrm>
            <a:off x="743572" y="1426200"/>
            <a:ext cx="33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가속도 특징추출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2e1a0017c21_1_29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2e1a0017c21_1_29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2e1a0017c21_1_29"/>
          <p:cNvSpPr txBox="1"/>
          <p:nvPr/>
        </p:nvSpPr>
        <p:spPr>
          <a:xfrm>
            <a:off x="922150" y="1959050"/>
            <a:ext cx="105621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PIM - 움직임의 크기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구간 동안 운동강도 값이 차지하는 넓이(적분)를 계산하여 추출하는 특징.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ZCM - 움직임의 빈도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 구간에서 가속도 파형이 0값을 가로지른 횟수를 나타내며, 움직임의 빈도를 카운터하여 추출하는 특징.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FFT - 주파수 특성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epoch에서 나타나는 </a:t>
            </a: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Intensity 값을 FFT 변환을 통해 주파수 도메인에서 추출하는 특징. </a:t>
            </a:r>
            <a:b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 과정에서 저역통과 필터링을 이용하였기 때문에 DC 성분에 인접한 23개의 FFT coefficient의 최대값, 표준편차인 46차원 coefficient를 사용하였다.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1a0017c21_4_2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2e1a0017c21_4_24"/>
          <p:cNvSpPr txBox="1"/>
          <p:nvPr/>
        </p:nvSpPr>
        <p:spPr>
          <a:xfrm>
            <a:off x="1632605" y="323896"/>
            <a:ext cx="14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2e1a0017c21_4_24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</a:t>
            </a:r>
            <a:endParaRPr/>
          </a:p>
        </p:txBody>
      </p:sp>
      <p:sp>
        <p:nvSpPr>
          <p:cNvPr id="206" name="Google Shape;206;g2e1a0017c21_4_24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7" name="Google Shape;207;g2e1a0017c21_4_24"/>
          <p:cNvSpPr txBox="1"/>
          <p:nvPr/>
        </p:nvSpPr>
        <p:spPr>
          <a:xfrm>
            <a:off x="743585" y="1426210"/>
            <a:ext cx="248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 납땜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e1a0017c21_4_24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2e1a0017c21_4_24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g2e1a0017c21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275" y="1882068"/>
            <a:ext cx="2667399" cy="4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e1a0017c21_4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400" y="1930670"/>
            <a:ext cx="2743800" cy="41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e1a0017c21_4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924" y="1930675"/>
            <a:ext cx="2667400" cy="43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1a0017c21_5_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e1a0017c21_5_0"/>
          <p:cNvSpPr txBox="1"/>
          <p:nvPr/>
        </p:nvSpPr>
        <p:spPr>
          <a:xfrm>
            <a:off x="1632599" y="323900"/>
            <a:ext cx="17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e1a0017c21_5_0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endParaRPr/>
          </a:p>
        </p:txBody>
      </p:sp>
      <p:sp>
        <p:nvSpPr>
          <p:cNvPr id="220" name="Google Shape;220;g2e1a0017c21_5_0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1" name="Google Shape;221;g2e1a0017c21_5_0"/>
          <p:cNvSpPr txBox="1"/>
          <p:nvPr/>
        </p:nvSpPr>
        <p:spPr>
          <a:xfrm>
            <a:off x="743576" y="1426200"/>
            <a:ext cx="265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디바이스 케이스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2e1a0017c21_5_0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2e1a0017c21_5_0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2e1a0017c21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299" y="1795500"/>
            <a:ext cx="5143975" cy="38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1a0017c21_4_9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e1a0017c21_4_91"/>
          <p:cNvSpPr txBox="1"/>
          <p:nvPr/>
        </p:nvSpPr>
        <p:spPr>
          <a:xfrm>
            <a:off x="1632605" y="323896"/>
            <a:ext cx="14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2e1a0017c21_4_91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수면단계 판별 개선 작업</a:t>
            </a:r>
            <a:endParaRPr/>
          </a:p>
        </p:txBody>
      </p:sp>
      <p:sp>
        <p:nvSpPr>
          <p:cNvPr id="232" name="Google Shape;232;g2e1a0017c21_4_91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3" name="Google Shape;233;g2e1a0017c21_4_91"/>
          <p:cNvSpPr txBox="1"/>
          <p:nvPr/>
        </p:nvSpPr>
        <p:spPr>
          <a:xfrm>
            <a:off x="743572" y="1426200"/>
            <a:ext cx="33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수면단계 판별 모델 변경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2e1a0017c21_4_91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2e1a0017c21_4_91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2e1a0017c21_4_91"/>
          <p:cNvSpPr txBox="1"/>
          <p:nvPr/>
        </p:nvSpPr>
        <p:spPr>
          <a:xfrm>
            <a:off x="922150" y="1959050"/>
            <a:ext cx="54027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1D-CNN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LSTM모델과 함께 시계열 데이터의 특성을 잘 학습할 수 있는 1D-CNN모델도 도입하였다.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g2e1a0017c21_4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805" y="1426200"/>
            <a:ext cx="4296875" cy="37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e1a0017c21_4_91"/>
          <p:cNvSpPr txBox="1"/>
          <p:nvPr/>
        </p:nvSpPr>
        <p:spPr>
          <a:xfrm>
            <a:off x="6497800" y="5258775"/>
            <a:ext cx="49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https://www.researchgate.net/figure/Simple-1D-convolutional-neural-network-CNN-architecture-with-two-convolutional-layers_fig1_344229502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1a0017c21_4_10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e1a0017c21_4_103"/>
          <p:cNvSpPr txBox="1"/>
          <p:nvPr/>
        </p:nvSpPr>
        <p:spPr>
          <a:xfrm>
            <a:off x="1632605" y="323896"/>
            <a:ext cx="14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2e1a0017c21_4_103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수면단계 판별 개선 작업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2e1a0017c21_4_103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7" name="Google Shape;247;g2e1a0017c21_4_103"/>
          <p:cNvSpPr txBox="1"/>
          <p:nvPr/>
        </p:nvSpPr>
        <p:spPr>
          <a:xfrm>
            <a:off x="743572" y="1426200"/>
            <a:ext cx="33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수면단계 실험 결과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2e1a0017c21_4_103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2e1a0017c21_4_103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2e1a0017c21_4_103"/>
          <p:cNvSpPr txBox="1"/>
          <p:nvPr/>
        </p:nvSpPr>
        <p:spPr>
          <a:xfrm>
            <a:off x="922150" y="1959050"/>
            <a:ext cx="48264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1D-CNN 과 LSTM을 결합한 혼합 모델로 실험을 진행.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1D-CNN 레이어로 특성을 추출한 후, LSTM 레이어로 시계열 정보를 처리하는 구조로 설계. 64hz에서 0.71의 accuracy가 나왔음.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특징 추출 변화 및 전처리, 모델 변경 지속 시 더욱 높은 성능을 기대해 볼수 있을 것이라 예상.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1" name="Google Shape;251;g2e1a0017c21_4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925" y="1959050"/>
            <a:ext cx="5338800" cy="1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e1a0017c21_4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88" y="4137838"/>
            <a:ext cx="5468475" cy="16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e1a0017c21_4_103"/>
          <p:cNvSpPr/>
          <p:nvPr/>
        </p:nvSpPr>
        <p:spPr>
          <a:xfrm>
            <a:off x="9211150" y="5210025"/>
            <a:ext cx="1530300" cy="20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4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5859791" y="282829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4149863" y="26892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5155901" y="26892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계획</a:t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1006038" y="314324"/>
            <a:ext cx="592058" cy="739775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006049" y="1970200"/>
            <a:ext cx="91788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계획대로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5월 안에 흉골과 손목 디바이스 또한 납땜을 완료하여 실험 진행이 가능한 상태.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실제 수면 시 착용하여 수면 데이터를 수집 중.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수집한 데이터를 통하여 일반적인 수면 자세 비율 대비 디바이스 착용 시 진동 자극 유무에 따라 수면자세의 비율이 얼마나 변화하는지 기록할 예정.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(이틀간 박종현 팀장의 수면자세 기록(진동X) : 정자세 21%, 좌측 수면자세 36%, 우측 수면자세 43%)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●"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수면단계 판별 모델은 아직 정확도 개선의 여지가 남아있어 지속적으로 모델 개선 시도 중. 다음주 중으로 완성하여 Flutter 탑재 예정.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4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4733111" y="3136612"/>
            <a:ext cx="25395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 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3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6180631" y="2828290"/>
            <a:ext cx="1110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4470702" y="26892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5476740" y="2689224"/>
            <a:ext cx="592058" cy="739776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진행상황 요약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743585" y="1426210"/>
            <a:ext cx="1943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 요약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006038" y="1904046"/>
            <a:ext cx="73179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프린팅 디바이스 케이스 제작 완료</a:t>
            </a:r>
            <a:endParaRPr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BLE 통신 및 수면 자세 판별 구현 완료</a:t>
            </a:r>
            <a:endParaRPr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 납땜 완료</a:t>
            </a:r>
            <a:endParaRPr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및 특징 추출 완료</a:t>
            </a:r>
            <a:endParaRPr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eriod"/>
            </a:pPr>
            <a:r>
              <a:rPr b="1" lang="ko-KR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 단계 모델 구현 및 개선</a:t>
            </a:r>
            <a:endParaRPr b="1" sz="14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b="1" lang="ko-KR" sz="1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 납땜</a:t>
            </a:r>
            <a:endParaRPr b="1" sz="1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lgun Gothic"/>
              <a:buAutoNum type="arabicPeriod"/>
            </a:pPr>
            <a:r>
              <a:rPr b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프린팅 디바이스 케이스 제작 완료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006038" y="314324"/>
            <a:ext cx="592058" cy="739775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120" name="Google Shape;120;p11"/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금주 작업 내용</a:t>
            </a:r>
            <a:endParaRPr/>
          </a:p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2" name="Google Shape;122;p11"/>
          <p:cNvSpPr txBox="1"/>
          <p:nvPr/>
        </p:nvSpPr>
        <p:spPr>
          <a:xfrm>
            <a:off x="743585" y="1426210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금주 업무 내용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1"/>
          <p:cNvSpPr txBox="1"/>
          <p:nvPr/>
        </p:nvSpPr>
        <p:spPr>
          <a:xfrm>
            <a:off x="1006037" y="1884902"/>
            <a:ext cx="760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 케이스 수정 및 시연 &amp; 안정성 보완 작업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손목 디바이스 납땜 및 케이스 제작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가속도 기반 수면단계 판별 개선 작업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1"/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1006038" y="314324"/>
            <a:ext cx="592058" cy="739775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8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6004169" y="2828290"/>
            <a:ext cx="22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4294240" y="26892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5300278" y="26892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1632605" y="323896"/>
            <a:ext cx="139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/>
          </a:p>
        </p:txBody>
      </p:sp>
      <p:sp>
        <p:nvSpPr>
          <p:cNvPr id="142" name="Google Shape;142;p10"/>
          <p:cNvSpPr txBox="1"/>
          <p:nvPr/>
        </p:nvSpPr>
        <p:spPr>
          <a:xfrm>
            <a:off x="1632600" y="631225"/>
            <a:ext cx="16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디바이스 디자인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0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743572" y="1426200"/>
            <a:ext cx="243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디바이스 디자인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0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2323" l="3660" r="8550" t="10324"/>
          <a:stretch/>
        </p:blipFill>
        <p:spPr>
          <a:xfrm>
            <a:off x="1006050" y="2767450"/>
            <a:ext cx="5757075" cy="30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975" y="747751"/>
            <a:ext cx="4426425" cy="512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1a0017c21_1_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2e1a0017c21_1_9"/>
          <p:cNvSpPr txBox="1"/>
          <p:nvPr/>
        </p:nvSpPr>
        <p:spPr>
          <a:xfrm>
            <a:off x="1632599" y="323900"/>
            <a:ext cx="17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2e1a0017c21_1_9"/>
          <p:cNvSpPr txBox="1"/>
          <p:nvPr/>
        </p:nvSpPr>
        <p:spPr>
          <a:xfrm>
            <a:off x="1632604" y="631236"/>
            <a:ext cx="310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endParaRPr/>
          </a:p>
        </p:txBody>
      </p:sp>
      <p:sp>
        <p:nvSpPr>
          <p:cNvPr id="156" name="Google Shape;156;g2e1a0017c21_1_9"/>
          <p:cNvSpPr txBox="1"/>
          <p:nvPr>
            <p:ph idx="12" type="sldNum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7" name="Google Shape;157;g2e1a0017c21_1_9"/>
          <p:cNvSpPr txBox="1"/>
          <p:nvPr/>
        </p:nvSpPr>
        <p:spPr>
          <a:xfrm>
            <a:off x="743576" y="1426200"/>
            <a:ext cx="265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 케이스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2e1a0017c21_1_9"/>
          <p:cNvSpPr/>
          <p:nvPr/>
        </p:nvSpPr>
        <p:spPr>
          <a:xfrm>
            <a:off x="0" y="314325"/>
            <a:ext cx="1296000" cy="739800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g2e1a0017c21_1_9"/>
          <p:cNvSpPr/>
          <p:nvPr/>
        </p:nvSpPr>
        <p:spPr>
          <a:xfrm>
            <a:off x="1006038" y="314324"/>
            <a:ext cx="592200" cy="739800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" name="Google Shape;160;g2e1a0017c21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600" y="2004825"/>
            <a:ext cx="3034000" cy="412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e1a0017c21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188" y="2004813"/>
            <a:ext cx="3960526" cy="3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1632599" y="323900"/>
            <a:ext cx="17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endParaRPr/>
          </a:p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743575" y="1426200"/>
            <a:ext cx="34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 안정성 보완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1006038" y="314324"/>
            <a:ext cx="592058" cy="739775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1103475" y="2078350"/>
            <a:ext cx="9745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수면자세 판별 안정성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진동을 시작할 때 가속도 센서 옆에 진동 모터가 위치해 가속도 센서의 측정 값이 흔들려 수면 자세가 잘못 판단되는 경우가 발생함.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하드웨어적으로 가속도 센서에 전해지는 진동을 막을 방법이 없어 소프트웨어적 방법을 채택. 불안정한 자세 판단 및 진동을 가할 때 수면자세 판별을 멈췄으며, 약 2~3초 가량 진동을 가한 뒤에 다시 수면자세 판별을 시작.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AutoNum type="arabicPeriod"/>
            </a:pPr>
            <a:r>
              <a:rPr b="1"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pico - Flutter 연결 안정성</a:t>
            </a:r>
            <a:endParaRPr b="1"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간헐적으로 pico 연결이 끊어지는 문제가 있었다. 이 때 문제를 해결하기 위해 Flutter subscription에서 연결이 끊어짐을 감지하면 블루투스 초기화 및 재연결을 수행.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fmla="val 131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632605" y="323896"/>
            <a:ext cx="14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작업 세부사항</a:t>
            </a:r>
            <a:endParaRPr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</a:t>
            </a:r>
            <a:endParaRPr/>
          </a:p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43585" y="1426210"/>
            <a:ext cx="3435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흉골 디바이스 시연 영상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fmla="val 1431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006038" y="314324"/>
            <a:ext cx="592058" cy="739775"/>
          </a:xfrm>
          <a:prstGeom prst="chevron">
            <a:avLst>
              <a:gd fmla="val 50000" name="adj"/>
            </a:avLst>
          </a:prstGeom>
          <a:solidFill>
            <a:srgbClr val="00FF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128603" y="3102964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18" title="KakaoTalk_20240531_02224683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775" y="1643850"/>
            <a:ext cx="5416975" cy="4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종현 박</dc:creator>
</cp:coreProperties>
</file>